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64" r:id="rId10"/>
    <p:sldId id="266" r:id="rId11"/>
    <p:sldId id="292" r:id="rId12"/>
    <p:sldId id="282" r:id="rId13"/>
    <p:sldId id="263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69" r:id="rId24"/>
    <p:sldId id="276" r:id="rId25"/>
    <p:sldId id="277" r:id="rId26"/>
    <p:sldId id="270" r:id="rId27"/>
    <p:sldId id="274" r:id="rId28"/>
    <p:sldId id="275" r:id="rId29"/>
    <p:sldId id="278" r:id="rId30"/>
    <p:sldId id="279" r:id="rId31"/>
    <p:sldId id="271" r:id="rId32"/>
    <p:sldId id="272" r:id="rId33"/>
    <p:sldId id="281" r:id="rId34"/>
    <p:sldId id="273" r:id="rId35"/>
    <p:sldId id="28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CD159466-9F89-477B-A39A-B3F7AE26FE6F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5"/>
            <p14:sldId id="264"/>
            <p14:sldId id="266"/>
            <p14:sldId id="292"/>
            <p14:sldId id="282"/>
            <p14:sldId id="263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69"/>
            <p14:sldId id="276"/>
            <p14:sldId id="277"/>
            <p14:sldId id="270"/>
            <p14:sldId id="274"/>
            <p14:sldId id="275"/>
            <p14:sldId id="278"/>
            <p14:sldId id="279"/>
            <p14:sldId id="271"/>
            <p14:sldId id="272"/>
            <p14:sldId id="281"/>
            <p14:sldId id="273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3190" autoAdjust="0"/>
  </p:normalViewPr>
  <p:slideViewPr>
    <p:cSldViewPr snapToGrid="0">
      <p:cViewPr varScale="1">
        <p:scale>
          <a:sx n="107" d="100"/>
          <a:sy n="107" d="100"/>
        </p:scale>
        <p:origin x="14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BA606-443B-4473-BA49-25CEDEFDC312}" type="datetimeFigureOut">
              <a:rPr lang="hu-HU" smtClean="0"/>
              <a:t>2019. 11. 11.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6C46-DC5B-42E1-B7DF-1BA10DB58A5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451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6017-A4DD-4508-AFA2-9AED1311E3EC}" type="datetime1">
              <a:rPr lang="hu-HU" smtClean="0"/>
              <a:t>2019. 11. 11.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  <p:pic>
        <p:nvPicPr>
          <p:cNvPr id="26" name="Kép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1685" cy="5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6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F15C8-C4B5-4F01-BF79-2DEFA8DC4B42}" type="datetime1">
              <a:rPr lang="hu-HU" smtClean="0"/>
              <a:t>2019. 11. 11.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02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190D-FF96-4E1A-A2EE-50DBFD34FA8C}" type="datetime1">
              <a:rPr lang="hu-HU" smtClean="0"/>
              <a:t>2019. 11. 11.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652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130A-842D-400E-9024-032E2CFEA134}" type="datetime1">
              <a:rPr lang="hu-HU" smtClean="0"/>
              <a:t>2019. 11. 11.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675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E25C-E1F3-4DA0-94DD-3426B753546B}" type="datetime1">
              <a:rPr lang="hu-HU" smtClean="0"/>
              <a:t>2019. 11. 11.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1049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000-6D59-4592-B398-92163D9E6394}" type="datetime1">
              <a:rPr lang="hu-HU" smtClean="0"/>
              <a:t>2019. 11. 11.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3315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EEB-C542-4C83-BBCF-40869F92638A}" type="datetime1">
              <a:rPr lang="hu-HU" smtClean="0"/>
              <a:t>2019. 11. 11.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5762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63889-1F9A-4E01-A2B6-8E964B5DBF6B}" type="datetime1">
              <a:rPr lang="hu-HU" smtClean="0"/>
              <a:t>2019. 11. 11.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026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1FBDF-326E-488A-A50E-71A192765818}" type="datetime1">
              <a:rPr lang="hu-HU" smtClean="0"/>
              <a:t>2019. 11. 11.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182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87D9-E99F-4936-92D3-CBE86B4891AF}" type="datetime1">
              <a:rPr lang="hu-HU" smtClean="0"/>
              <a:t>2019. 11. 11.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2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E042F-0426-45D9-90D5-89462A1EAB3D}" type="datetime1">
              <a:rPr lang="hu-HU" smtClean="0"/>
              <a:t>2019. 11. 11.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321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375E-36C0-4442-9F6C-F9A7E92FAFD2}" type="datetime1">
              <a:rPr lang="hu-HU" smtClean="0"/>
              <a:t>2019. 11. 11.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092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E020-41D3-4613-8DDE-514CF511D34D}" type="datetime1">
              <a:rPr lang="hu-HU" smtClean="0"/>
              <a:t>2019. 11. 11.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387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C4C2-6D69-45BD-8BCA-E9DBDD6F621A}" type="datetime1">
              <a:rPr lang="hu-HU" smtClean="0"/>
              <a:t>2019. 11. 11.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414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D12C3-AEC4-4E88-8658-0E56AD15D30D}" type="datetime1">
              <a:rPr lang="hu-HU" smtClean="0"/>
              <a:t>2019. 11. 11.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759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E3C-BCE1-4356-BC00-5DDA4512EAA7}" type="datetime1">
              <a:rPr lang="hu-HU" smtClean="0"/>
              <a:t>2019. 11. 11.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078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6BE23-BB67-404B-AB89-6A5B54A1984E}" type="datetime1">
              <a:rPr lang="hu-HU" smtClean="0"/>
              <a:t>2019. 11. 11.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1B25B6-FAAF-436C-933E-5032780632BF}" type="slidenum">
              <a:rPr lang="hu-HU" smtClean="0"/>
              <a:t>‹#›</a:t>
            </a:fld>
            <a:endParaRPr lang="hu-HU"/>
          </a:p>
        </p:txBody>
      </p:sp>
      <p:sp>
        <p:nvSpPr>
          <p:cNvPr id="18" name="Szövegdoboz 17"/>
          <p:cNvSpPr txBox="1"/>
          <p:nvPr userDrawn="1"/>
        </p:nvSpPr>
        <p:spPr>
          <a:xfrm>
            <a:off x="8044943" y="6312470"/>
            <a:ext cx="146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4AC98F-C933-4233-8DF8-16653221B78C}" type="slidenum">
              <a:rPr lang="en-US" smtClean="0"/>
              <a:t>‹#›</a:t>
            </a:fld>
            <a:r>
              <a:rPr lang="hu-HU" dirty="0" smtClean="0"/>
              <a:t>/35</a:t>
            </a:r>
            <a:endParaRPr lang="en-US" dirty="0"/>
          </a:p>
        </p:txBody>
      </p:sp>
      <p:pic>
        <p:nvPicPr>
          <p:cNvPr id="19" name="Kép 18"/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-8468"/>
            <a:ext cx="3441685" cy="5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8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167991-664E-44C3-AF6A-4A0B363E7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Automata növény farm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12B6505-7308-441D-B6CB-D2414D9B1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hu-HU" dirty="0"/>
              <a:t>Készítette: Győri Ferenc</a:t>
            </a:r>
          </a:p>
          <a:p>
            <a:pPr algn="r"/>
            <a:r>
              <a:rPr lang="hu-HU" dirty="0"/>
              <a:t>Ládi Alexander</a:t>
            </a:r>
          </a:p>
        </p:txBody>
      </p:sp>
    </p:spTree>
    <p:extLst>
      <p:ext uri="{BB962C8B-B14F-4D97-AF65-F5344CB8AC3E}">
        <p14:creationId xmlns:p14="http://schemas.microsoft.com/office/powerpoint/2010/main" val="187841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547DBE-C288-439C-BC8D-D43AFCC1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hu-HU"/>
              <a:t>Rendszer logikai felépítése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5677E90-344B-4964-8504-3D5D1D436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9102"/>
            <a:ext cx="7841924" cy="453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Rendszerünket alkotó modulok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2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81" y="2590391"/>
            <a:ext cx="719052" cy="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685" y="2542507"/>
            <a:ext cx="739832" cy="7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68" y="3315017"/>
            <a:ext cx="739832" cy="7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54" y="4079644"/>
            <a:ext cx="739832" cy="739832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3" y="4079644"/>
            <a:ext cx="739832" cy="739832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71" y="4400551"/>
            <a:ext cx="739832" cy="739832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71" y="5019252"/>
            <a:ext cx="739832" cy="739832"/>
          </a:xfrm>
          <a:prstGeom prst="rect">
            <a:avLst/>
          </a:prstGeom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02" y="5140383"/>
            <a:ext cx="739832" cy="739832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02" y="4528205"/>
            <a:ext cx="739832" cy="739832"/>
          </a:xfrm>
          <a:prstGeom prst="rect">
            <a:avLst/>
          </a:prstGeom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88" y="3966809"/>
            <a:ext cx="739832" cy="7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71" y="3890458"/>
            <a:ext cx="739832" cy="7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2" y="3887240"/>
            <a:ext cx="719052" cy="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4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71" y="3890458"/>
            <a:ext cx="739832" cy="7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68" y="3315017"/>
            <a:ext cx="739832" cy="7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0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EB15357D-516B-41CF-A73D-03BF33F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hu-HU" dirty="0"/>
              <a:t>Előadásunk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E17D95-50B3-47C6-8D19-A55EE8AE9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hu-HU" dirty="0"/>
              <a:t>Zöldségek számára szükséges környezet</a:t>
            </a:r>
          </a:p>
          <a:p>
            <a:r>
              <a:rPr lang="hu-HU" dirty="0" err="1"/>
              <a:t>Hidrokultúrás</a:t>
            </a:r>
            <a:r>
              <a:rPr lang="hu-HU" dirty="0"/>
              <a:t> termesztés</a:t>
            </a:r>
          </a:p>
          <a:p>
            <a:r>
              <a:rPr lang="hu-HU" dirty="0"/>
              <a:t>Rendszerterv</a:t>
            </a:r>
          </a:p>
          <a:p>
            <a:r>
              <a:rPr lang="hu-HU" dirty="0"/>
              <a:t>Kommunikáció</a:t>
            </a:r>
          </a:p>
          <a:p>
            <a:r>
              <a:rPr lang="hu-HU" dirty="0"/>
              <a:t>Teszt rendszerünk </a:t>
            </a:r>
          </a:p>
          <a:p>
            <a:r>
              <a:rPr lang="hu-HU" dirty="0"/>
              <a:t>További tervek</a:t>
            </a:r>
          </a:p>
        </p:txBody>
      </p:sp>
    </p:spTree>
    <p:extLst>
      <p:ext uri="{BB962C8B-B14F-4D97-AF65-F5344CB8AC3E}">
        <p14:creationId xmlns:p14="http://schemas.microsoft.com/office/powerpoint/2010/main" val="20794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54" y="4079644"/>
            <a:ext cx="739832" cy="739832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3" y="4079644"/>
            <a:ext cx="739832" cy="739832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71" y="4400551"/>
            <a:ext cx="739832" cy="739832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71" y="5019252"/>
            <a:ext cx="739832" cy="739832"/>
          </a:xfrm>
          <a:prstGeom prst="rect">
            <a:avLst/>
          </a:prstGeom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02" y="5140383"/>
            <a:ext cx="739832" cy="739832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02" y="4528205"/>
            <a:ext cx="739832" cy="739832"/>
          </a:xfrm>
          <a:prstGeom prst="rect">
            <a:avLst/>
          </a:prstGeom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88" y="3966809"/>
            <a:ext cx="739832" cy="739832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71" y="2843930"/>
            <a:ext cx="739832" cy="7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5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715" y="2596689"/>
            <a:ext cx="719052" cy="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</a:t>
            </a:r>
            <a:endParaRPr lang="en-US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6" y="1849758"/>
            <a:ext cx="6461835" cy="3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715" y="2596689"/>
            <a:ext cx="719052" cy="71905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59" y="4381847"/>
            <a:ext cx="719052" cy="719052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4937759" y="4381848"/>
            <a:ext cx="719052" cy="7772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624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EA82EA-6D7A-4F29-A3D6-B203A737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Kommunikációs csomag mérése</a:t>
            </a:r>
          </a:p>
        </p:txBody>
      </p:sp>
      <p:pic>
        <p:nvPicPr>
          <p:cNvPr id="5" name="Tartalom helye 3">
            <a:extLst>
              <a:ext uri="{FF2B5EF4-FFF2-40B4-BE49-F238E27FC236}">
                <a16:creationId xmlns:a16="http://schemas.microsoft.com/office/drawing/2014/main" id="{7B967C11-0363-4FAB-813F-49F8226C3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8" y="2160588"/>
            <a:ext cx="6308876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200610-8F2A-4598-9115-13FE4539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Kommunikációval kapcsolatos eredmények</a:t>
            </a:r>
          </a:p>
        </p:txBody>
      </p:sp>
      <p:pic>
        <p:nvPicPr>
          <p:cNvPr id="5" name="Tartalom helye 3">
            <a:extLst>
              <a:ext uri="{FF2B5EF4-FFF2-40B4-BE49-F238E27FC236}">
                <a16:creationId xmlns:a16="http://schemas.microsoft.com/office/drawing/2014/main" id="{CBEA19DA-7895-4885-8140-63655AE03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965"/>
            <a:ext cx="8095129" cy="49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200610-8F2A-4598-9115-13FE4539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98" y="609600"/>
            <a:ext cx="3742973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2800" dirty="0" smtClean="0"/>
              <a:t>Kommunikációval kapcsolatos </a:t>
            </a:r>
            <a:r>
              <a:rPr lang="hu-HU" sz="2800" dirty="0"/>
              <a:t>eredmények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694D613B-98EE-4886-81D9-4FF1BB96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586" y="376518"/>
            <a:ext cx="4065872" cy="1301078"/>
          </a:xfrm>
          <a:prstGeom prst="rect">
            <a:avLst/>
          </a:prstGeom>
        </p:spPr>
      </p:pic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4322531B-E179-4ACF-A3FA-C71E85DC3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400"/>
            <a:ext cx="8012361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A2813A-9AE9-402A-A167-D0BBC905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 rendszer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9BE905-F8D7-4B60-B3BD-299E2CC6A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601790"/>
            <a:ext cx="6347714" cy="388077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Cél: kommunikáció tesztelése mind szerver modulok között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Rendszerünk : </a:t>
            </a:r>
          </a:p>
          <a:p>
            <a:r>
              <a:rPr lang="hu-HU" dirty="0"/>
              <a:t>1 Kommunikációs modul (ESP-32)</a:t>
            </a:r>
          </a:p>
          <a:p>
            <a:r>
              <a:rPr lang="hu-HU" dirty="0"/>
              <a:t>2 Mikrovezérlő  (</a:t>
            </a:r>
            <a:r>
              <a:rPr lang="hu-HU" dirty="0" err="1"/>
              <a:t>atmega</a:t>
            </a:r>
            <a:r>
              <a:rPr lang="hu-HU" dirty="0"/>
              <a:t> 328p)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3068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F85F2-7ED8-4EC1-BD8F-3283052E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Tesztkamra</a:t>
            </a:r>
          </a:p>
        </p:txBody>
      </p:sp>
      <p:pic>
        <p:nvPicPr>
          <p:cNvPr id="5" name="Tartalom helye 3">
            <a:extLst>
              <a:ext uri="{FF2B5EF4-FFF2-40B4-BE49-F238E27FC236}">
                <a16:creationId xmlns:a16="http://schemas.microsoft.com/office/drawing/2014/main" id="{8FEFEC37-59E4-47D5-908C-2373EF1D5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703075" cy="4897718"/>
          </a:xfrm>
        </p:spPr>
      </p:pic>
    </p:spTree>
    <p:extLst>
      <p:ext uri="{BB962C8B-B14F-4D97-AF65-F5344CB8AC3E}">
        <p14:creationId xmlns:p14="http://schemas.microsoft.com/office/powerpoint/2010/main" val="15194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F85F2-7ED8-4EC1-BD8F-3283052E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98" y="609600"/>
            <a:ext cx="2197889" cy="1320800"/>
          </a:xfrm>
        </p:spPr>
        <p:txBody>
          <a:bodyPr anchor="ctr">
            <a:normAutofit/>
          </a:bodyPr>
          <a:lstStyle/>
          <a:p>
            <a:r>
              <a:rPr lang="hu-HU" sz="3100"/>
              <a:t>Tesztkamra</a:t>
            </a: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8E1D114C-CA24-4395-91BB-BF7F5E5EE6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87" y="891749"/>
            <a:ext cx="4252437" cy="2391996"/>
          </a:xfrm>
          <a:prstGeom prst="rect">
            <a:avLst/>
          </a:prstGeom>
        </p:spPr>
      </p:pic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5D8DF56C-D4D8-4203-AD9E-198B6565DC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804001"/>
            <a:ext cx="4708725" cy="264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1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1D06EA52-9242-45AA-BBCD-3FB823C9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466" y="1084862"/>
            <a:ext cx="6216026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 err="1"/>
              <a:t>Szerver</a:t>
            </a:r>
            <a:r>
              <a:rPr lang="en-US" sz="4200" dirty="0"/>
              <a:t> </a:t>
            </a:r>
            <a:r>
              <a:rPr lang="en-US" sz="4200" dirty="0" err="1"/>
              <a:t>oldal</a:t>
            </a:r>
            <a:endParaRPr lang="en-US" sz="4200" dirty="0"/>
          </a:p>
        </p:txBody>
      </p:sp>
      <p:pic>
        <p:nvPicPr>
          <p:cNvPr id="7" name="Kép 6" descr="A képen étel, rajz látható&#10;&#10;Automatikusan generált leírás">
            <a:extLst>
              <a:ext uri="{FF2B5EF4-FFF2-40B4-BE49-F238E27FC236}">
                <a16:creationId xmlns:a16="http://schemas.microsoft.com/office/drawing/2014/main" id="{3186C2DB-F324-4E1A-9E80-3BFD841B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3" y="3293984"/>
            <a:ext cx="1956588" cy="1956588"/>
          </a:xfrm>
          <a:prstGeom prst="rect">
            <a:avLst/>
          </a:prstGeom>
        </p:spPr>
      </p:pic>
      <p:pic>
        <p:nvPicPr>
          <p:cNvPr id="5" name="Kép 4" descr="A képen rajz, aláírás látható&#10;&#10;Automatikusan generált leírás">
            <a:extLst>
              <a:ext uri="{FF2B5EF4-FFF2-40B4-BE49-F238E27FC236}">
                <a16:creationId xmlns:a16="http://schemas.microsoft.com/office/drawing/2014/main" id="{5D31B5D2-3054-43AA-B27E-68E566A5C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11" y="3438283"/>
            <a:ext cx="1956587" cy="1667990"/>
          </a:xfrm>
          <a:prstGeom prst="rect">
            <a:avLst/>
          </a:prstGeom>
        </p:spPr>
      </p:pic>
      <p:pic>
        <p:nvPicPr>
          <p:cNvPr id="9" name="Kép 8" descr="A képen rajz látható&#10;&#10;Automatikusan generált leírás">
            <a:extLst>
              <a:ext uri="{FF2B5EF4-FFF2-40B4-BE49-F238E27FC236}">
                <a16:creationId xmlns:a16="http://schemas.microsoft.com/office/drawing/2014/main" id="{F2FC8EA4-94E4-42EA-BA95-13FE1E888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13" y="3668183"/>
            <a:ext cx="1956587" cy="120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AC10FB-9C0D-463A-8B08-8F2A9F85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anchor="t">
            <a:normAutofit/>
          </a:bodyPr>
          <a:lstStyle/>
          <a:p>
            <a:r>
              <a:rPr lang="hu-HU"/>
              <a:t>Zöldségek számára szükséges környezet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6463ADE-40CC-4891-BF60-5C158F71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04" y="2099097"/>
            <a:ext cx="6079937" cy="311545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196202-6662-434A-AE64-FAAA3340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568" y="5004486"/>
            <a:ext cx="2162432" cy="1716497"/>
          </a:xfrm>
        </p:spPr>
        <p:txBody>
          <a:bodyPr>
            <a:noAutofit/>
          </a:bodyPr>
          <a:lstStyle/>
          <a:p>
            <a:pPr algn="ctr"/>
            <a:r>
              <a:rPr lang="hu-HU" sz="1400" dirty="0"/>
              <a:t>Fény</a:t>
            </a:r>
          </a:p>
          <a:p>
            <a:pPr algn="ctr"/>
            <a:r>
              <a:rPr lang="hu-HU" sz="1400" dirty="0"/>
              <a:t>Hőmérséklet</a:t>
            </a:r>
          </a:p>
          <a:p>
            <a:pPr algn="ctr"/>
            <a:r>
              <a:rPr lang="hu-HU" sz="1400" dirty="0"/>
              <a:t>Víz</a:t>
            </a:r>
          </a:p>
          <a:p>
            <a:pPr algn="ctr"/>
            <a:r>
              <a:rPr lang="hu-HU" sz="1400" dirty="0"/>
              <a:t>Levegő és talaj</a:t>
            </a:r>
          </a:p>
          <a:p>
            <a:pPr algn="ctr"/>
            <a:r>
              <a:rPr lang="hu-HU" sz="1400" dirty="0"/>
              <a:t>Tápanyagok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340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B8B63E-976C-42C4-96D5-1EECC017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Weblap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5C2B2B9-7881-4583-9B16-F2728146FF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35201"/>
            <a:ext cx="6896100" cy="3464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82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D49187-FD23-4E63-AE4A-844B46AD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723900"/>
          </a:xfrm>
        </p:spPr>
        <p:txBody>
          <a:bodyPr/>
          <a:lstStyle/>
          <a:p>
            <a:r>
              <a:rPr lang="hu-HU" dirty="0"/>
              <a:t>További 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D1DA5D-EAA0-4951-B86D-BB8CD0D88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Teljes mértékben működő kísérleti doboz </a:t>
            </a:r>
          </a:p>
          <a:p>
            <a:r>
              <a:rPr lang="hu-HU" dirty="0"/>
              <a:t>Modulok továbbfejlesztése</a:t>
            </a:r>
          </a:p>
          <a:p>
            <a:r>
              <a:rPr lang="hu-HU" dirty="0"/>
              <a:t>Nyáklapok véglegesítése és tesztelése </a:t>
            </a:r>
          </a:p>
          <a:p>
            <a:r>
              <a:rPr lang="hu-HU" dirty="0"/>
              <a:t>Növényadatbázis </a:t>
            </a:r>
            <a:r>
              <a:rPr lang="hu-HU" dirty="0" smtClean="0"/>
              <a:t>építése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209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A47B18-8DD4-4459-97CD-A2895E21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Koncepciók</a:t>
            </a:r>
            <a:br>
              <a:rPr lang="hu-HU" dirty="0"/>
            </a:br>
            <a:r>
              <a:rPr lang="hu-HU" dirty="0"/>
              <a:t>Házi termesztőkamra</a:t>
            </a:r>
          </a:p>
        </p:txBody>
      </p:sp>
      <p:pic>
        <p:nvPicPr>
          <p:cNvPr id="5" name="Tartalom helye 6">
            <a:extLst>
              <a:ext uri="{FF2B5EF4-FFF2-40B4-BE49-F238E27FC236}">
                <a16:creationId xmlns:a16="http://schemas.microsoft.com/office/drawing/2014/main" id="{4AA0DC95-BE0B-4C20-B0D8-12C309106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1" y="1790819"/>
            <a:ext cx="8095129" cy="40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05982D-99DF-4E29-9BF9-FCB08C94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2399387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2000" dirty="0"/>
              <a:t>Koncepciók</a:t>
            </a:r>
            <a:br>
              <a:rPr lang="hu-HU" sz="2000" dirty="0"/>
            </a:br>
            <a:r>
              <a:rPr lang="hu-HU" sz="2000" dirty="0"/>
              <a:t>Házi termesztőkamra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D2FF607-15AC-4FA0-A213-7728B3339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58" y="993597"/>
            <a:ext cx="4895283" cy="2435403"/>
          </a:xfrm>
          <a:prstGeom prst="rect">
            <a:avLst/>
          </a:prstGeom>
        </p:spPr>
      </p:pic>
      <p:pic>
        <p:nvPicPr>
          <p:cNvPr id="5" name="Tartalom helye 3">
            <a:extLst>
              <a:ext uri="{FF2B5EF4-FFF2-40B4-BE49-F238E27FC236}">
                <a16:creationId xmlns:a16="http://schemas.microsoft.com/office/drawing/2014/main" id="{3AB2E3A3-F832-4D55-9537-8B7248574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16" y="3812997"/>
            <a:ext cx="4895284" cy="24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A47B18-8DD4-4459-97CD-A2895E21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591301" cy="1320800"/>
          </a:xfrm>
        </p:spPr>
        <p:txBody>
          <a:bodyPr/>
          <a:lstStyle/>
          <a:p>
            <a:r>
              <a:rPr lang="hu-HU" dirty="0"/>
              <a:t>Koncepciók</a:t>
            </a:r>
            <a:br>
              <a:rPr lang="hu-HU" dirty="0"/>
            </a:br>
            <a:r>
              <a:rPr lang="hu-HU" dirty="0"/>
              <a:t>Tápanyag adagoló</a:t>
            </a:r>
          </a:p>
        </p:txBody>
      </p:sp>
      <p:pic>
        <p:nvPicPr>
          <p:cNvPr id="6" name="video-1569781656">
            <a:hlinkClick r:id="" action="ppaction://media"/>
            <a:extLst>
              <a:ext uri="{FF2B5EF4-FFF2-40B4-BE49-F238E27FC236}">
                <a16:creationId xmlns:a16="http://schemas.microsoft.com/office/drawing/2014/main" id="{370CBD03-9FCF-495B-97DC-E61A848FDD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211387"/>
            <a:ext cx="2177391" cy="3881437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91C1C05-B351-4C31-A6C4-63376941310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3" y="2211386"/>
            <a:ext cx="3843848" cy="388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0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3900" y="3818467"/>
            <a:ext cx="3337719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9230" y="0"/>
            <a:ext cx="1324770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00950" y="0"/>
            <a:ext cx="12954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04AF4D38-C00F-4730-AB3D-BDB45C9A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Köszönjük a figyelmet</a:t>
            </a:r>
          </a:p>
        </p:txBody>
      </p:sp>
    </p:spTree>
    <p:extLst>
      <p:ext uri="{BB962C8B-B14F-4D97-AF65-F5344CB8AC3E}">
        <p14:creationId xmlns:p14="http://schemas.microsoft.com/office/powerpoint/2010/main" val="161383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696697-C2B6-4EDC-9757-DD5CF582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98" y="609600"/>
            <a:ext cx="2197889" cy="1320800"/>
          </a:xfrm>
        </p:spPr>
        <p:txBody>
          <a:bodyPr anchor="ctr">
            <a:normAutofit/>
          </a:bodyPr>
          <a:lstStyle/>
          <a:p>
            <a:r>
              <a:rPr lang="hu-HU" sz="2800"/>
              <a:t>Megvilágítás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8D9143-1E58-4320-A892-DC407B279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19" y="2160589"/>
            <a:ext cx="2554005" cy="388077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hu-HU" sz="1300" dirty="0"/>
              <a:t>Hullámhossz: </a:t>
            </a:r>
          </a:p>
          <a:p>
            <a:pPr>
              <a:lnSpc>
                <a:spcPct val="90000"/>
              </a:lnSpc>
            </a:pPr>
            <a:r>
              <a:rPr lang="hu-HU" sz="1300" dirty="0"/>
              <a:t>Fotoszintézis: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hu-HU" sz="1300" dirty="0"/>
              <a:t>	440 nm – 660 nm</a:t>
            </a:r>
          </a:p>
          <a:p>
            <a:pPr>
              <a:lnSpc>
                <a:spcPct val="90000"/>
              </a:lnSpc>
            </a:pPr>
            <a:r>
              <a:rPr lang="hu-HU" sz="1300" dirty="0"/>
              <a:t>Növekedés: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hu-HU" sz="1300" dirty="0"/>
              <a:t>	660 nm -735 nm</a:t>
            </a:r>
          </a:p>
          <a:p>
            <a:pPr>
              <a:lnSpc>
                <a:spcPct val="90000"/>
              </a:lnSpc>
            </a:pPr>
            <a:r>
              <a:rPr lang="hu-HU" sz="1300" dirty="0"/>
              <a:t>Levélképződés: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hu-HU" sz="1300" dirty="0"/>
              <a:t>	435 nm - 440 nm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hu-HU" sz="1300" dirty="0"/>
              <a:t>Időtartam</a:t>
            </a:r>
          </a:p>
          <a:p>
            <a:pPr>
              <a:lnSpc>
                <a:spcPct val="90000"/>
              </a:lnSpc>
            </a:pPr>
            <a:r>
              <a:rPr lang="hu-HU" sz="1300" dirty="0"/>
              <a:t>Palánta nevelés: 16-18 óra</a:t>
            </a:r>
          </a:p>
          <a:p>
            <a:pPr>
              <a:lnSpc>
                <a:spcPct val="90000"/>
              </a:lnSpc>
            </a:pPr>
            <a:r>
              <a:rPr lang="hu-HU" sz="1300" dirty="0"/>
              <a:t>Virágzás: 10 óra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hu-HU" sz="1300" dirty="0"/>
              <a:t>Szabályozás</a:t>
            </a:r>
          </a:p>
          <a:p>
            <a:pPr>
              <a:lnSpc>
                <a:spcPct val="90000"/>
              </a:lnSpc>
            </a:pPr>
            <a:r>
              <a:rPr lang="hu-HU" sz="1300" dirty="0"/>
              <a:t>Fotoszintézis</a:t>
            </a:r>
          </a:p>
          <a:p>
            <a:pPr>
              <a:lnSpc>
                <a:spcPct val="90000"/>
              </a:lnSpc>
            </a:pPr>
            <a:r>
              <a:rPr lang="hu-HU" sz="1300" dirty="0"/>
              <a:t>Fejlődési szakasz </a:t>
            </a:r>
          </a:p>
        </p:txBody>
      </p:sp>
      <p:pic>
        <p:nvPicPr>
          <p:cNvPr id="4" name="Kép 3" descr="A fény hullámhosszúságának hatása a fotoszintézis relatív intenzitására">
            <a:extLst>
              <a:ext uri="{FF2B5EF4-FFF2-40B4-BE49-F238E27FC236}">
                <a16:creationId xmlns:a16="http://schemas.microsoft.com/office/drawing/2014/main" id="{C6CEB279-BB9D-4B41-9B29-801B4B5119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9326" y="609600"/>
            <a:ext cx="3685705" cy="2601747"/>
          </a:xfrm>
          <a:prstGeom prst="rect">
            <a:avLst/>
          </a:prstGeom>
          <a:noFill/>
        </p:spPr>
      </p:pic>
      <p:pic>
        <p:nvPicPr>
          <p:cNvPr id="6" name="Kép 5" descr="A megvilágítás intenzitásának hatása a paradicsom tömeggyarapodására (GEISSLER nyomán 1981)">
            <a:extLst>
              <a:ext uri="{FF2B5EF4-FFF2-40B4-BE49-F238E27FC236}">
                <a16:creationId xmlns:a16="http://schemas.microsoft.com/office/drawing/2014/main" id="{6B0F2265-23BD-4C33-ACF3-51208E3552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9326" y="3439020"/>
            <a:ext cx="3368726" cy="26023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122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4240E7-F766-4EA3-8D1E-634BB64E9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9" y="609600"/>
            <a:ext cx="2796807" cy="1320800"/>
          </a:xfrm>
        </p:spPr>
        <p:txBody>
          <a:bodyPr anchor="ctr">
            <a:normAutofit/>
          </a:bodyPr>
          <a:lstStyle/>
          <a:p>
            <a:r>
              <a:rPr lang="hu-HU" dirty="0"/>
              <a:t>Hőmérséklet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9F564E0-F4E5-4D04-A506-FF26A7F8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75" y="2160589"/>
            <a:ext cx="2790687" cy="3560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400" dirty="0"/>
              <a:t>Levegő és föld hőmérséklet </a:t>
            </a:r>
          </a:p>
          <a:p>
            <a:pPr>
              <a:lnSpc>
                <a:spcPct val="90000"/>
              </a:lnSpc>
            </a:pPr>
            <a:r>
              <a:rPr lang="hu-HU" sz="1400" dirty="0"/>
              <a:t>Fizikai, kémiai és biológiai folyamatok sebességét a befolyásolja</a:t>
            </a:r>
          </a:p>
          <a:p>
            <a:pPr>
              <a:lnSpc>
                <a:spcPct val="90000"/>
              </a:lnSpc>
            </a:pPr>
            <a:r>
              <a:rPr lang="hu-HU" sz="1400" dirty="0"/>
              <a:t>Optimális hőmérséklet: 13°C - 25°C</a:t>
            </a:r>
          </a:p>
          <a:p>
            <a:pPr>
              <a:lnSpc>
                <a:spcPct val="90000"/>
              </a:lnSpc>
            </a:pPr>
            <a:r>
              <a:rPr lang="hu-HU" sz="1400" dirty="0"/>
              <a:t>Fiatalkori hőmérsékletigény nagyobb, mint az idősebb kori</a:t>
            </a:r>
          </a:p>
          <a:p>
            <a:pPr>
              <a:lnSpc>
                <a:spcPct val="90000"/>
              </a:lnSpc>
            </a:pPr>
            <a:r>
              <a:rPr lang="hu-HU" sz="1400" dirty="0"/>
              <a:t>A talajhőmérséklet a gyökérnövekedés, a tápanyag és vízfelvétel intenzitására</a:t>
            </a:r>
          </a:p>
          <a:p>
            <a:pPr>
              <a:lnSpc>
                <a:spcPct val="90000"/>
              </a:lnSpc>
            </a:pPr>
            <a:r>
              <a:rPr lang="hu-HU" sz="1400" dirty="0"/>
              <a:t>Eltérő szélsőség tűrés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AADA61C-AE80-40CF-9232-8042A85D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526" y="1530062"/>
            <a:ext cx="3452060" cy="32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2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932B4C-E55A-40DC-AA89-6A2D53ED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Víz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4A6FDD-46F7-4C0C-BCD4-C4606F369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5590"/>
            <a:ext cx="6347714" cy="3880773"/>
          </a:xfrm>
        </p:spPr>
        <p:txBody>
          <a:bodyPr>
            <a:normAutofit/>
          </a:bodyPr>
          <a:lstStyle/>
          <a:p>
            <a:r>
              <a:rPr lang="hu-HU" dirty="0"/>
              <a:t>Szerepe van a párolgásba</a:t>
            </a:r>
          </a:p>
          <a:p>
            <a:r>
              <a:rPr lang="hu-HU" dirty="0"/>
              <a:t>Tápanyag szállító közeg</a:t>
            </a:r>
          </a:p>
          <a:p>
            <a:r>
              <a:rPr lang="hu-HU" dirty="0"/>
              <a:t>Kémiai folyamatokban részt vesz</a:t>
            </a:r>
          </a:p>
          <a:p>
            <a:endParaRPr lang="hu-HU" dirty="0"/>
          </a:p>
          <a:p>
            <a:r>
              <a:rPr lang="hu-HU" dirty="0"/>
              <a:t>Vízellátottság függ:</a:t>
            </a:r>
          </a:p>
          <a:p>
            <a:pPr lvl="1" fontAlgn="base"/>
            <a:r>
              <a:rPr lang="hu-HU" dirty="0"/>
              <a:t>a talaj vízszolgáltató képességétől</a:t>
            </a:r>
          </a:p>
          <a:p>
            <a:pPr lvl="1" fontAlgn="base"/>
            <a:r>
              <a:rPr lang="hu-HU" dirty="0"/>
              <a:t>a levegő páratartalmától</a:t>
            </a:r>
          </a:p>
          <a:p>
            <a:pPr lvl="1" fontAlgn="base"/>
            <a:r>
              <a:rPr lang="hu-HU" dirty="0"/>
              <a:t>a fény mennyiségétől és a hőmérséklettől.</a:t>
            </a:r>
          </a:p>
          <a:p>
            <a:endParaRPr lang="hu-HU" dirty="0"/>
          </a:p>
        </p:txBody>
      </p:sp>
      <p:pic>
        <p:nvPicPr>
          <p:cNvPr id="4" name="Kép 3" descr="A levél vízpotenciáljának hatása a növekedésre a fotoszintézisre és a légzésre">
            <a:extLst>
              <a:ext uri="{FF2B5EF4-FFF2-40B4-BE49-F238E27FC236}">
                <a16:creationId xmlns:a16="http://schemas.microsoft.com/office/drawing/2014/main" id="{4BD873F4-74CB-4A85-BDB2-D074523FA2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2160590"/>
            <a:ext cx="2806700" cy="3166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29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E459F4-A68C-4DFA-8831-A2970E9E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Levegő és talaj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47BBEC-1E01-41A9-9144-21F3D35B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Levegőből veszik fel a szükséges szenet</a:t>
            </a:r>
          </a:p>
          <a:p>
            <a:r>
              <a:rPr lang="hu-HU" dirty="0"/>
              <a:t>Hatással van a fotoszintézisre a széndioxid szint</a:t>
            </a:r>
          </a:p>
          <a:p>
            <a:endParaRPr lang="hu-HU" dirty="0"/>
          </a:p>
          <a:p>
            <a:r>
              <a:rPr lang="hu-HU" dirty="0"/>
              <a:t>Fontos a talaj víz és levegő tartalma</a:t>
            </a:r>
          </a:p>
          <a:p>
            <a:r>
              <a:rPr lang="hu-HU" dirty="0"/>
              <a:t>Fizikai jellemzői</a:t>
            </a:r>
          </a:p>
          <a:p>
            <a:r>
              <a:rPr lang="hu-HU" dirty="0"/>
              <a:t>Semleges pH szint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90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4C932D-9401-4BC4-BF8A-1F72FC7B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anchor="t">
            <a:normAutofit/>
          </a:bodyPr>
          <a:lstStyle/>
          <a:p>
            <a:r>
              <a:rPr lang="hu-HU" dirty="0"/>
              <a:t>Tápanyag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FFB4A2-4B20-4430-9162-AC73AB0DD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160589"/>
            <a:ext cx="2968012" cy="3749323"/>
          </a:xfrm>
        </p:spPr>
        <p:txBody>
          <a:bodyPr>
            <a:normAutofit/>
          </a:bodyPr>
          <a:lstStyle/>
          <a:p>
            <a:r>
              <a:rPr lang="hu-HU" dirty="0"/>
              <a:t>Levegőből és a talajból veszik fel</a:t>
            </a:r>
          </a:p>
          <a:p>
            <a:r>
              <a:rPr lang="hu-HU" dirty="0"/>
              <a:t>Liebig minimum törvénye</a:t>
            </a:r>
          </a:p>
          <a:p>
            <a:r>
              <a:rPr lang="hu-HU" dirty="0"/>
              <a:t>Oldott formában képesek felvenni </a:t>
            </a:r>
          </a:p>
          <a:p>
            <a:endParaRPr lang="hu-HU" dirty="0"/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2721B822-A258-4B06-AAED-7A22C39123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381444"/>
              </p:ext>
            </p:extLst>
          </p:nvPr>
        </p:nvGraphicFramePr>
        <p:xfrm>
          <a:off x="3740352" y="2624420"/>
          <a:ext cx="3153743" cy="28204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0244">
                  <a:extLst>
                    <a:ext uri="{9D8B030D-6E8A-4147-A177-3AD203B41FA5}">
                      <a16:colId xmlns:a16="http://schemas.microsoft.com/office/drawing/2014/main" val="2571925038"/>
                    </a:ext>
                  </a:extLst>
                </a:gridCol>
                <a:gridCol w="1473499">
                  <a:extLst>
                    <a:ext uri="{9D8B030D-6E8A-4147-A177-3AD203B41FA5}">
                      <a16:colId xmlns:a16="http://schemas.microsoft.com/office/drawing/2014/main" val="3495792477"/>
                    </a:ext>
                  </a:extLst>
                </a:gridCol>
              </a:tblGrid>
              <a:tr h="264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300">
                          <a:effectLst/>
                        </a:rPr>
                        <a:t>Makroelemek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300">
                          <a:effectLst/>
                        </a:rPr>
                        <a:t>Mikroelemek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extLst>
                  <a:ext uri="{0D108BD9-81ED-4DB2-BD59-A6C34878D82A}">
                    <a16:rowId xmlns:a16="http://schemas.microsoft.com/office/drawing/2014/main" val="731635663"/>
                  </a:ext>
                </a:extLst>
              </a:tr>
              <a:tr h="2840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Hidrogén (H)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Vas (Fe)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extLst>
                  <a:ext uri="{0D108BD9-81ED-4DB2-BD59-A6C34878D82A}">
                    <a16:rowId xmlns:a16="http://schemas.microsoft.com/office/drawing/2014/main" val="3286098850"/>
                  </a:ext>
                </a:extLst>
              </a:tr>
              <a:tr h="2840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solidFill>
                            <a:schemeClr val="bg1"/>
                          </a:solidFill>
                          <a:effectLst/>
                        </a:rPr>
                        <a:t>Oxigén (O)</a:t>
                      </a:r>
                      <a:endParaRPr lang="hu-HU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Mangán (Mn)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extLst>
                  <a:ext uri="{0D108BD9-81ED-4DB2-BD59-A6C34878D82A}">
                    <a16:rowId xmlns:a16="http://schemas.microsoft.com/office/drawing/2014/main" val="445215055"/>
                  </a:ext>
                </a:extLst>
              </a:tr>
              <a:tr h="2840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solidFill>
                            <a:schemeClr val="bg1"/>
                          </a:solidFill>
                          <a:effectLst/>
                        </a:rPr>
                        <a:t>Szén (C)</a:t>
                      </a:r>
                      <a:endParaRPr lang="hu-HU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Cink (Zn)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extLst>
                  <a:ext uri="{0D108BD9-81ED-4DB2-BD59-A6C34878D82A}">
                    <a16:rowId xmlns:a16="http://schemas.microsoft.com/office/drawing/2014/main" val="2683114215"/>
                  </a:ext>
                </a:extLst>
              </a:tr>
              <a:tr h="2840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solidFill>
                            <a:schemeClr val="bg1"/>
                          </a:solidFill>
                          <a:effectLst/>
                        </a:rPr>
                        <a:t>Kálium (K)</a:t>
                      </a:r>
                      <a:endParaRPr lang="hu-HU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Réz (Cu)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extLst>
                  <a:ext uri="{0D108BD9-81ED-4DB2-BD59-A6C34878D82A}">
                    <a16:rowId xmlns:a16="http://schemas.microsoft.com/office/drawing/2014/main" val="2234717451"/>
                  </a:ext>
                </a:extLst>
              </a:tr>
              <a:tr h="2840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solidFill>
                            <a:schemeClr val="bg1"/>
                          </a:solidFill>
                          <a:effectLst/>
                        </a:rPr>
                        <a:t>Kalcium (Ca)</a:t>
                      </a:r>
                      <a:endParaRPr lang="hu-HU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Nikkel (Ni)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extLst>
                  <a:ext uri="{0D108BD9-81ED-4DB2-BD59-A6C34878D82A}">
                    <a16:rowId xmlns:a16="http://schemas.microsoft.com/office/drawing/2014/main" val="305648961"/>
                  </a:ext>
                </a:extLst>
              </a:tr>
              <a:tr h="2840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solidFill>
                            <a:schemeClr val="bg1"/>
                          </a:solidFill>
                          <a:effectLst/>
                        </a:rPr>
                        <a:t>Magnézium (Mg)</a:t>
                      </a:r>
                      <a:endParaRPr lang="hu-HU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Klór (Cl)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extLst>
                  <a:ext uri="{0D108BD9-81ED-4DB2-BD59-A6C34878D82A}">
                    <a16:rowId xmlns:a16="http://schemas.microsoft.com/office/drawing/2014/main" val="2350079925"/>
                  </a:ext>
                </a:extLst>
              </a:tr>
              <a:tr h="2840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 b="1">
                          <a:solidFill>
                            <a:schemeClr val="bg1"/>
                          </a:solidFill>
                          <a:effectLst/>
                        </a:rPr>
                        <a:t>Nitrogén </a:t>
                      </a:r>
                      <a:r>
                        <a:rPr lang="hu-HU" sz="1500">
                          <a:solidFill>
                            <a:schemeClr val="bg1"/>
                          </a:solidFill>
                          <a:effectLst/>
                        </a:rPr>
                        <a:t>(N)</a:t>
                      </a:r>
                      <a:endParaRPr lang="hu-HU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Bór (B)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extLst>
                  <a:ext uri="{0D108BD9-81ED-4DB2-BD59-A6C34878D82A}">
                    <a16:rowId xmlns:a16="http://schemas.microsoft.com/office/drawing/2014/main" val="293312278"/>
                  </a:ext>
                </a:extLst>
              </a:tr>
              <a:tr h="2840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Foszfor (P)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Molibdén (Mo)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extLst>
                  <a:ext uri="{0D108BD9-81ED-4DB2-BD59-A6C34878D82A}">
                    <a16:rowId xmlns:a16="http://schemas.microsoft.com/office/drawing/2014/main" val="320380302"/>
                  </a:ext>
                </a:extLst>
              </a:tr>
              <a:tr h="2840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Kén (S)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500">
                          <a:effectLst/>
                        </a:rPr>
                        <a:t> </a:t>
                      </a:r>
                      <a:endParaRPr lang="hu-HU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471" marR="83471" marT="0" marB="0"/>
                </a:tc>
                <a:extLst>
                  <a:ext uri="{0D108BD9-81ED-4DB2-BD59-A6C34878D82A}">
                    <a16:rowId xmlns:a16="http://schemas.microsoft.com/office/drawing/2014/main" val="3285558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6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A016BA-ABE1-46E8-8E5E-25301C4B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anchor="t">
            <a:normAutofit/>
          </a:bodyPr>
          <a:lstStyle/>
          <a:p>
            <a:r>
              <a:rPr lang="hu-HU"/>
              <a:t>Hidrokultúrás termesztés</a:t>
            </a:r>
            <a:endParaRPr lang="hu-HU" dirty="0"/>
          </a:p>
        </p:txBody>
      </p:sp>
      <p:sp>
        <p:nvSpPr>
          <p:cNvPr id="765" name="Tartalom helye 764">
            <a:extLst>
              <a:ext uri="{FF2B5EF4-FFF2-40B4-BE49-F238E27FC236}">
                <a16:creationId xmlns:a16="http://schemas.microsoft.com/office/drawing/2014/main" id="{31D03D52-5AD1-44BF-A88C-7EABF802D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215" y="2160589"/>
            <a:ext cx="2867785" cy="3880773"/>
          </a:xfrm>
        </p:spPr>
        <p:txBody>
          <a:bodyPr>
            <a:normAutofit/>
          </a:bodyPr>
          <a:lstStyle/>
          <a:p>
            <a:r>
              <a:rPr lang="hu-HU" dirty="0"/>
              <a:t>Föld nélküli termesztés</a:t>
            </a:r>
          </a:p>
          <a:p>
            <a:r>
              <a:rPr lang="hu-HU" dirty="0"/>
              <a:t>Energia és víz megtakarítás</a:t>
            </a:r>
          </a:p>
          <a:p>
            <a:r>
              <a:rPr lang="hu-HU" dirty="0"/>
              <a:t>Különböző kialakítási módszerek</a:t>
            </a:r>
          </a:p>
          <a:p>
            <a:r>
              <a:rPr lang="hu-HU" dirty="0"/>
              <a:t>Különböző termesztő közegek</a:t>
            </a:r>
          </a:p>
        </p:txBody>
      </p:sp>
      <p:pic>
        <p:nvPicPr>
          <p:cNvPr id="767" name="Tartalom helye 761">
            <a:extLst>
              <a:ext uri="{FF2B5EF4-FFF2-40B4-BE49-F238E27FC236}">
                <a16:creationId xmlns:a16="http://schemas.microsoft.com/office/drawing/2014/main" id="{0D8BC7DC-36DE-4532-9EF3-F9CD37E7FC4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20978" b="2"/>
          <a:stretch/>
        </p:blipFill>
        <p:spPr bwMode="auto">
          <a:xfrm>
            <a:off x="508000" y="2159331"/>
            <a:ext cx="4067572" cy="3882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842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menzió">
  <a:themeElements>
    <a:clrScheme name="Dimenzió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312</Words>
  <Application>Microsoft Office PowerPoint</Application>
  <PresentationFormat>Diavetítés a képernyőre (4:3 oldalarány)</PresentationFormat>
  <Paragraphs>117</Paragraphs>
  <Slides>35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41" baseType="lpstr">
      <vt:lpstr>Arial</vt:lpstr>
      <vt:lpstr>Calibri</vt:lpstr>
      <vt:lpstr>Times New Roman</vt:lpstr>
      <vt:lpstr>Trebuchet MS</vt:lpstr>
      <vt:lpstr>Wingdings 3</vt:lpstr>
      <vt:lpstr>Dimenzió</vt:lpstr>
      <vt:lpstr>Automata növény farm</vt:lpstr>
      <vt:lpstr>Előadásunk felépítése</vt:lpstr>
      <vt:lpstr>Zöldségek számára szükséges környezet</vt:lpstr>
      <vt:lpstr>Megvilágítás</vt:lpstr>
      <vt:lpstr>Hőmérséklet</vt:lpstr>
      <vt:lpstr>Víz</vt:lpstr>
      <vt:lpstr>Levegő és talaj</vt:lpstr>
      <vt:lpstr>Tápanyag</vt:lpstr>
      <vt:lpstr>Hidrokultúrás termesztés</vt:lpstr>
      <vt:lpstr>Rendszer logikai felépítése</vt:lpstr>
      <vt:lpstr>Rendszerünket alkotó modulok</vt:lpstr>
      <vt:lpstr>Kommunikáció</vt:lpstr>
      <vt:lpstr>Kommunikáció</vt:lpstr>
      <vt:lpstr>Kommunikáció</vt:lpstr>
      <vt:lpstr>Kommunikáció</vt:lpstr>
      <vt:lpstr>Kommunikáció</vt:lpstr>
      <vt:lpstr>Kommunikáció</vt:lpstr>
      <vt:lpstr>Kommunikáció</vt:lpstr>
      <vt:lpstr>Kommunikáció</vt:lpstr>
      <vt:lpstr>Kommunikáció</vt:lpstr>
      <vt:lpstr>Kommunikáció</vt:lpstr>
      <vt:lpstr>Kommunikáció</vt:lpstr>
      <vt:lpstr>Kommunikációs csomag mérése</vt:lpstr>
      <vt:lpstr>Kommunikációval kapcsolatos eredmények</vt:lpstr>
      <vt:lpstr>Kommunikációval kapcsolatos eredmények</vt:lpstr>
      <vt:lpstr>Teszt rendszer </vt:lpstr>
      <vt:lpstr>Tesztkamra</vt:lpstr>
      <vt:lpstr>Tesztkamra</vt:lpstr>
      <vt:lpstr>Szerver oldal</vt:lpstr>
      <vt:lpstr>Weblap</vt:lpstr>
      <vt:lpstr>További tervek</vt:lpstr>
      <vt:lpstr>Koncepciók Házi termesztőkamra</vt:lpstr>
      <vt:lpstr>Koncepciók Házi termesztőkamra</vt:lpstr>
      <vt:lpstr>Koncepciók Tápanyag adagoló</vt:lpstr>
      <vt:lpstr>Köszönjük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Automata növény farm</dc:title>
  <dc:creator>Ayumi</dc:creator>
  <cp:lastModifiedBy>ladi.alexander</cp:lastModifiedBy>
  <cp:revision>7</cp:revision>
  <dcterms:created xsi:type="dcterms:W3CDTF">2019-11-10T17:01:32Z</dcterms:created>
  <dcterms:modified xsi:type="dcterms:W3CDTF">2019-11-12T10:37:50Z</dcterms:modified>
</cp:coreProperties>
</file>